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84" r:id="rId3"/>
    <p:sldId id="286" r:id="rId4"/>
    <p:sldId id="302" r:id="rId5"/>
    <p:sldId id="289" r:id="rId6"/>
    <p:sldId id="290" r:id="rId7"/>
    <p:sldId id="303" r:id="rId8"/>
    <p:sldId id="305" r:id="rId9"/>
    <p:sldId id="306" r:id="rId10"/>
    <p:sldId id="292" r:id="rId11"/>
    <p:sldId id="308" r:id="rId12"/>
    <p:sldId id="307" r:id="rId13"/>
    <p:sldId id="309" r:id="rId14"/>
    <p:sldId id="313" r:id="rId15"/>
    <p:sldId id="314" r:id="rId16"/>
    <p:sldId id="315" r:id="rId17"/>
    <p:sldId id="296" r:id="rId18"/>
    <p:sldId id="310" r:id="rId19"/>
    <p:sldId id="311" r:id="rId20"/>
    <p:sldId id="312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520" y="-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2E34D-A681-EE4F-A088-0B50B8B9CF7E}" type="datetimeFigureOut">
              <a:rPr lang="en-US" smtClean="0"/>
              <a:t>9/10/16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94D6F-E175-8940-AA69-7E2B379AA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35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GitHub/GitLab </a:t>
            </a:r>
            <a:r>
              <a:rPr lang="en-US" dirty="0" err="1" smtClean="0"/>
              <a:t>etc</a:t>
            </a:r>
            <a:r>
              <a:rPr lang="en-US" dirty="0" smtClean="0"/>
              <a:t> be considered part of the commons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E94D6F-E175-8940-AA69-7E2B379AA3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99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E94D6F-E175-8940-AA69-7E2B379AA3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61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part could be replace by core </a:t>
            </a:r>
            <a:r>
              <a:rPr lang="en-US" dirty="0" err="1" smtClean="0"/>
              <a:t>biocaddie</a:t>
            </a:r>
            <a:r>
              <a:rPr lang="en-US" dirty="0" smtClean="0"/>
              <a:t>/</a:t>
            </a:r>
            <a:r>
              <a:rPr lang="en-US" dirty="0" err="1" smtClean="0"/>
              <a:t>datamed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E94D6F-E175-8940-AA69-7E2B379AA3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50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E554-2FD7-5C46-8099-BF5354F582CD}" type="datetimeFigureOut">
              <a:rPr lang="en-US" smtClean="0"/>
              <a:t>9/10/16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5446B-6444-4F49-992B-8B5D5CDAC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54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E554-2FD7-5C46-8099-BF5354F582CD}" type="datetimeFigureOut">
              <a:rPr lang="en-US" smtClean="0"/>
              <a:t>9/10/16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5446B-6444-4F49-992B-8B5D5CDAC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3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E554-2FD7-5C46-8099-BF5354F582CD}" type="datetimeFigureOut">
              <a:rPr lang="en-US" smtClean="0"/>
              <a:t>9/10/16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5446B-6444-4F49-992B-8B5D5CDAC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62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E554-2FD7-5C46-8099-BF5354F582CD}" type="datetimeFigureOut">
              <a:rPr lang="en-US" smtClean="0"/>
              <a:t>9/10/16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5446B-6444-4F49-992B-8B5D5CDAC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1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E554-2FD7-5C46-8099-BF5354F582CD}" type="datetimeFigureOut">
              <a:rPr lang="en-US" smtClean="0"/>
              <a:t>9/10/16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5446B-6444-4F49-992B-8B5D5CDAC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52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E554-2FD7-5C46-8099-BF5354F582CD}" type="datetimeFigureOut">
              <a:rPr lang="en-US" smtClean="0"/>
              <a:t>9/10/16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5446B-6444-4F49-992B-8B5D5CDAC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93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E554-2FD7-5C46-8099-BF5354F582CD}" type="datetimeFigureOut">
              <a:rPr lang="en-US" smtClean="0"/>
              <a:t>9/10/16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5446B-6444-4F49-992B-8B5D5CDAC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E554-2FD7-5C46-8099-BF5354F582CD}" type="datetimeFigureOut">
              <a:rPr lang="en-US" smtClean="0"/>
              <a:t>9/10/16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5446B-6444-4F49-992B-8B5D5CDAC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3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E554-2FD7-5C46-8099-BF5354F582CD}" type="datetimeFigureOut">
              <a:rPr lang="en-US" smtClean="0"/>
              <a:t>9/10/16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5446B-6444-4F49-992B-8B5D5CDAC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14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E554-2FD7-5C46-8099-BF5354F582CD}" type="datetimeFigureOut">
              <a:rPr lang="en-US" smtClean="0"/>
              <a:t>9/10/16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5446B-6444-4F49-992B-8B5D5CDAC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29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EE554-2FD7-5C46-8099-BF5354F582CD}" type="datetimeFigureOut">
              <a:rPr lang="en-US" smtClean="0"/>
              <a:t>9/10/16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5446B-6444-4F49-992B-8B5D5CDAC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19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EE554-2FD7-5C46-8099-BF5354F582CD}" type="datetimeFigureOut">
              <a:rPr lang="en-US" smtClean="0"/>
              <a:t>9/10/16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5446B-6444-4F49-992B-8B5D5CDAC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36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hyperlink" Target="https://kshefchek.github.io/mybiocaddie/metadata/exac-lof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ngall/biocaddie-gym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hyperlink" Target="https://biodatasets.github.io/mybiocaddie-aggregator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odatasets.github.io/mybiocaddie/" TargetMode="External"/><Relationship Id="rId4" Type="http://schemas.openxmlformats.org/officeDocument/2006/relationships/hyperlink" Target="http://bit.ly/mybiocaddie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hyperlink" Target="https://cmungall.github.io/mybiocaddi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 smtClean="0"/>
              <a:t>BioCADDIE</a:t>
            </a:r>
            <a:r>
              <a:rPr lang="en-US" i="1" dirty="0" smtClean="0"/>
              <a:t> Harvester Project</a:t>
            </a:r>
            <a:r>
              <a:rPr lang="en-US" dirty="0" smtClean="0"/>
              <a:t>: </a:t>
            </a:r>
            <a:r>
              <a:rPr lang="en-US" b="1" dirty="0" smtClean="0"/>
              <a:t>Distributed Data Discovery using </a:t>
            </a:r>
            <a:r>
              <a:rPr lang="en-US" b="1" dirty="0" err="1" smtClean="0"/>
              <a:t>GitHub</a:t>
            </a:r>
            <a:r>
              <a:rPr lang="en-US" b="1" dirty="0" smtClean="0"/>
              <a:t>, YAML and Markdown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12067"/>
            <a:ext cx="6400800" cy="1752600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r>
              <a:rPr lang="en-US" dirty="0" smtClean="0"/>
              <a:t>BioCaddi</a:t>
            </a:r>
            <a:r>
              <a:rPr lang="en-US" dirty="0" smtClean="0"/>
              <a:t>e All-Hands</a:t>
            </a:r>
          </a:p>
          <a:p>
            <a:r>
              <a:rPr lang="en-US" dirty="0" smtClean="0"/>
              <a:t>Denver, Sep 2016</a:t>
            </a:r>
          </a:p>
          <a:p>
            <a:endParaRPr lang="en-US" dirty="0"/>
          </a:p>
          <a:p>
            <a:r>
              <a:rPr lang="en-US" dirty="0" smtClean="0"/>
              <a:t>Chris </a:t>
            </a:r>
            <a:r>
              <a:rPr lang="en-US" dirty="0" smtClean="0"/>
              <a:t>Mungall</a:t>
            </a:r>
          </a:p>
          <a:p>
            <a:r>
              <a:rPr lang="en-US" dirty="0" smtClean="0"/>
              <a:t>Lawrence Berkeley National Laboratory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4" b="9878"/>
          <a:stretch/>
        </p:blipFill>
        <p:spPr>
          <a:xfrm>
            <a:off x="7450087" y="5702467"/>
            <a:ext cx="1693913" cy="1155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942" y="5702467"/>
            <a:ext cx="1747626" cy="1089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5638800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9144000" cy="58307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3467" y="0"/>
            <a:ext cx="7857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https://kshefchek.github.io/mybiocaddie/metadata/exac-lof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30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0"/>
            <a:ext cx="8657693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50313" y="2659165"/>
            <a:ext cx="3848680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Multiple Repos – </a:t>
            </a:r>
          </a:p>
          <a:p>
            <a:r>
              <a:rPr lang="en-US" sz="3600" dirty="0" smtClean="0"/>
              <a:t>How do we search?</a:t>
            </a:r>
          </a:p>
          <a:p>
            <a:endParaRPr lang="en-US" sz="3600" dirty="0"/>
          </a:p>
          <a:p>
            <a:r>
              <a:rPr lang="en-US" sz="3600" dirty="0" smtClean="0"/>
              <a:t>GitHub API used to</a:t>
            </a:r>
          </a:p>
          <a:p>
            <a:r>
              <a:rPr lang="en-US" sz="3600" dirty="0"/>
              <a:t>s</a:t>
            </a:r>
            <a:r>
              <a:rPr lang="en-US" sz="3600" dirty="0" smtClean="0"/>
              <a:t>earch for magic</a:t>
            </a:r>
          </a:p>
          <a:p>
            <a:r>
              <a:rPr lang="en-US" sz="3600" dirty="0"/>
              <a:t>k</a:t>
            </a:r>
            <a:r>
              <a:rPr lang="en-US" sz="3600" dirty="0" smtClean="0"/>
              <a:t>ey phrase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0393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0"/>
            <a:ext cx="830927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93009" y="958334"/>
            <a:ext cx="373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Not useful for a typical user!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8227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042749" y="609600"/>
            <a:ext cx="5543384" cy="12361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 err="1" smtClean="0"/>
              <a:t>api.github.com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2042750" y="2523067"/>
            <a:ext cx="5670384" cy="12022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harvester.py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0" y="6275400"/>
            <a:ext cx="4379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https://github.com/cmungall/biocaddie-</a:t>
            </a:r>
            <a:r>
              <a:rPr lang="en-US" dirty="0" smtClean="0">
                <a:hlinkClick r:id="rId3"/>
              </a:rPr>
              <a:t>gym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2794000" y="965200"/>
            <a:ext cx="762000" cy="372533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repo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>
            <a:off x="3860800" y="965200"/>
            <a:ext cx="762000" cy="372533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repo</a:t>
            </a:r>
            <a:endParaRPr lang="en-US" dirty="0"/>
          </a:p>
        </p:txBody>
      </p:sp>
      <p:sp>
        <p:nvSpPr>
          <p:cNvPr id="6" name="Folded Corner 5"/>
          <p:cNvSpPr/>
          <p:nvPr/>
        </p:nvSpPr>
        <p:spPr>
          <a:xfrm>
            <a:off x="5029200" y="965200"/>
            <a:ext cx="762000" cy="372533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repo</a:t>
            </a:r>
            <a:endParaRPr lang="en-US" dirty="0"/>
          </a:p>
        </p:txBody>
      </p:sp>
      <p:sp>
        <p:nvSpPr>
          <p:cNvPr id="7" name="Folded Corner 6"/>
          <p:cNvSpPr/>
          <p:nvPr/>
        </p:nvSpPr>
        <p:spPr>
          <a:xfrm>
            <a:off x="6096000" y="965200"/>
            <a:ext cx="762000" cy="372533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9" name="Folded Corner 8"/>
          <p:cNvSpPr/>
          <p:nvPr/>
        </p:nvSpPr>
        <p:spPr>
          <a:xfrm>
            <a:off x="2042749" y="4216400"/>
            <a:ext cx="1665651" cy="575733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combined </a:t>
            </a:r>
            <a:r>
              <a:rPr lang="en-US" dirty="0" err="1" smtClean="0"/>
              <a:t>yaml</a:t>
            </a:r>
            <a:r>
              <a:rPr lang="en-US" dirty="0" smtClean="0"/>
              <a:t>/</a:t>
            </a:r>
            <a:r>
              <a:rPr lang="en-US" dirty="0" err="1" smtClean="0"/>
              <a:t>json-ld</a:t>
            </a:r>
            <a:endParaRPr lang="en-US" dirty="0"/>
          </a:p>
        </p:txBody>
      </p:sp>
      <p:sp>
        <p:nvSpPr>
          <p:cNvPr id="11" name="Folded Corner 10"/>
          <p:cNvSpPr/>
          <p:nvPr/>
        </p:nvSpPr>
        <p:spPr>
          <a:xfrm>
            <a:off x="2042749" y="5300132"/>
            <a:ext cx="1665651" cy="575733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RDF/turtle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>
            <a:off x="270933" y="4216400"/>
            <a:ext cx="1422400" cy="1659465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blazegraph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>
            <a:off x="2794000" y="3725333"/>
            <a:ext cx="524933" cy="35560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2794000" y="4944532"/>
            <a:ext cx="524933" cy="35560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6392334" y="3725333"/>
            <a:ext cx="524933" cy="35560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>
            <a:off x="1574800" y="5317067"/>
            <a:ext cx="467949" cy="30480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4622800" y="1981199"/>
            <a:ext cx="524933" cy="35560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866" y="711199"/>
            <a:ext cx="1134534" cy="11345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134" y="4317998"/>
            <a:ext cx="1134534" cy="1134534"/>
          </a:xfrm>
          <a:prstGeom prst="rect">
            <a:avLst/>
          </a:prstGeom>
        </p:spPr>
      </p:pic>
      <p:sp>
        <p:nvSpPr>
          <p:cNvPr id="23" name="Folded Corner 22"/>
          <p:cNvSpPr/>
          <p:nvPr/>
        </p:nvSpPr>
        <p:spPr>
          <a:xfrm>
            <a:off x="6070600" y="4419600"/>
            <a:ext cx="1430867" cy="880532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Aggregated</a:t>
            </a:r>
          </a:p>
          <a:p>
            <a:pPr algn="ctr"/>
            <a:r>
              <a:rPr lang="en-US" dirty="0" smtClean="0"/>
              <a:t>repo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958083" y="203200"/>
            <a:ext cx="5543384" cy="406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 smtClean="0"/>
              <a:t>GitHub Pages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858933" y="5469465"/>
            <a:ext cx="1998134" cy="406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dirty="0" smtClean="0"/>
              <a:t>GitHub Pages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236134"/>
            <a:ext cx="1079653" cy="1071033"/>
          </a:xfrm>
          <a:prstGeom prst="rect">
            <a:avLst/>
          </a:prstGeom>
        </p:spPr>
      </p:pic>
      <p:cxnSp>
        <p:nvCxnSpPr>
          <p:cNvPr id="30" name="Curved Connector 29"/>
          <p:cNvCxnSpPr>
            <a:stCxn id="26" idx="3"/>
            <a:endCxn id="8" idx="1"/>
          </p:cNvCxnSpPr>
          <p:nvPr/>
        </p:nvCxnSpPr>
        <p:spPr>
          <a:xfrm flipV="1">
            <a:off x="1232053" y="1227667"/>
            <a:ext cx="810696" cy="54398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/>
          <p:nvPr/>
        </p:nvCxnSpPr>
        <p:spPr>
          <a:xfrm rot="10800000" flipV="1">
            <a:off x="965200" y="881592"/>
            <a:ext cx="992884" cy="35454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46184" y="441979"/>
            <a:ext cx="470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CI</a:t>
            </a:r>
            <a:endParaRPr lang="en-US" sz="2800" b="1" dirty="0"/>
          </a:p>
        </p:txBody>
      </p:sp>
      <p:sp>
        <p:nvSpPr>
          <p:cNvPr id="40" name="Folded Corner 39"/>
          <p:cNvSpPr/>
          <p:nvPr/>
        </p:nvSpPr>
        <p:spPr>
          <a:xfrm>
            <a:off x="4157133" y="4216400"/>
            <a:ext cx="1430867" cy="18796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Central</a:t>
            </a:r>
          </a:p>
          <a:p>
            <a:pPr algn="ctr"/>
            <a:r>
              <a:rPr lang="en-US" dirty="0" smtClean="0"/>
              <a:t>JSON-LD</a:t>
            </a:r>
          </a:p>
          <a:p>
            <a:pPr algn="ctr"/>
            <a:r>
              <a:rPr lang="en-US" dirty="0" smtClean="0"/>
              <a:t>Context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pfx</a:t>
            </a:r>
            <a:r>
              <a:rPr lang="en-US" dirty="0" smtClean="0"/>
              <a:t> commons)</a:t>
            </a:r>
            <a:endParaRPr lang="en-US" dirty="0"/>
          </a:p>
        </p:txBody>
      </p:sp>
      <p:sp>
        <p:nvSpPr>
          <p:cNvPr id="41" name="Left Arrow 40"/>
          <p:cNvSpPr/>
          <p:nvPr/>
        </p:nvSpPr>
        <p:spPr>
          <a:xfrm>
            <a:off x="3708400" y="5367867"/>
            <a:ext cx="321733" cy="423333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18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63500"/>
            <a:ext cx="7480300" cy="6731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92900" y="1151467"/>
            <a:ext cx="225329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JSON files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h</a:t>
            </a:r>
            <a:r>
              <a:rPr lang="en-US" sz="2400" b="1" dirty="0" smtClean="0">
                <a:solidFill>
                  <a:srgbClr val="FF0000"/>
                </a:solidFill>
              </a:rPr>
              <a:t>ave JSON-LD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c</a:t>
            </a:r>
            <a:r>
              <a:rPr lang="en-US" sz="2400" b="1" dirty="0" smtClean="0">
                <a:solidFill>
                  <a:srgbClr val="FF0000"/>
                </a:solidFill>
              </a:rPr>
              <a:t>ontext injected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73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2033"/>
            <a:ext cx="8837183" cy="457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61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06033"/>
            <a:ext cx="8837183" cy="45785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" y="2697382"/>
            <a:ext cx="8826811" cy="372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69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700"/>
            <a:ext cx="9144000" cy="58055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69999" y="0"/>
            <a:ext cx="63669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https://biodatasets.github.io/mybiocaddie-</a:t>
            </a:r>
            <a:r>
              <a:rPr lang="en-US" dirty="0" smtClean="0">
                <a:hlinkClick r:id="rId3"/>
              </a:rPr>
              <a:t>aggregator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56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on milestones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180512"/>
            <a:ext cx="7874000" cy="535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37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Finishing up pilot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YAML tags</a:t>
            </a:r>
          </a:p>
          <a:p>
            <a:pPr lvl="1"/>
            <a:r>
              <a:rPr lang="en-US" dirty="0" smtClean="0"/>
              <a:t>Coordinate JSON-LD Contexts with </a:t>
            </a:r>
            <a:r>
              <a:rPr lang="en-US" dirty="0" err="1" smtClean="0"/>
              <a:t>BioCADDIE</a:t>
            </a:r>
            <a:r>
              <a:rPr lang="en-US" dirty="0" smtClean="0"/>
              <a:t> WG3</a:t>
            </a:r>
          </a:p>
          <a:p>
            <a:pPr lvl="1"/>
            <a:r>
              <a:rPr lang="en-US" dirty="0" smtClean="0"/>
              <a:t>Coordinate on prefixes/ids with </a:t>
            </a:r>
            <a:r>
              <a:rPr lang="en-US" dirty="0" err="1" smtClean="0"/>
              <a:t>BioCADDIE</a:t>
            </a:r>
            <a:r>
              <a:rPr lang="en-US" dirty="0" smtClean="0"/>
              <a:t> WG2</a:t>
            </a:r>
          </a:p>
          <a:p>
            <a:r>
              <a:rPr lang="en-US" dirty="0" smtClean="0"/>
              <a:t>Pilot datasets</a:t>
            </a:r>
          </a:p>
          <a:p>
            <a:pPr lvl="1"/>
            <a:r>
              <a:rPr lang="en-US" dirty="0" smtClean="0"/>
              <a:t>Explore more real-world examples</a:t>
            </a:r>
          </a:p>
          <a:p>
            <a:r>
              <a:rPr lang="en-US" dirty="0" smtClean="0"/>
              <a:t>Bug fixing</a:t>
            </a:r>
          </a:p>
          <a:p>
            <a:pPr lvl="1"/>
            <a:r>
              <a:rPr lang="en-US" dirty="0" smtClean="0"/>
              <a:t>Categories don’t show correctly</a:t>
            </a:r>
          </a:p>
          <a:p>
            <a:r>
              <a:rPr lang="en-US" dirty="0" smtClean="0"/>
              <a:t>Evaluate</a:t>
            </a:r>
          </a:p>
          <a:p>
            <a:pPr lvl="1"/>
            <a:r>
              <a:rPr lang="en-US" dirty="0" smtClean="0"/>
              <a:t>What can make the process easier?</a:t>
            </a:r>
          </a:p>
          <a:p>
            <a:pPr lvl="2"/>
            <a:r>
              <a:rPr lang="en-US" dirty="0" smtClean="0"/>
              <a:t>Forks can be confusing</a:t>
            </a:r>
          </a:p>
          <a:p>
            <a:pPr lvl="1"/>
            <a:r>
              <a:rPr lang="en-US" dirty="0" smtClean="0"/>
              <a:t>Avoid vendor locking</a:t>
            </a:r>
          </a:p>
          <a:p>
            <a:pPr lvl="2"/>
            <a:r>
              <a:rPr lang="en-US" dirty="0" smtClean="0"/>
              <a:t>E.g. ease of switching to GitLab</a:t>
            </a:r>
          </a:p>
          <a:p>
            <a:pPr lvl="1"/>
            <a:r>
              <a:rPr lang="en-US" dirty="0" smtClean="0"/>
              <a:t>How to use with </a:t>
            </a:r>
            <a:r>
              <a:rPr lang="en-US" dirty="0" err="1" smtClean="0"/>
              <a:t>DataMed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856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of metadata curation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891867" cy="452596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Retrospective</a:t>
            </a:r>
          </a:p>
          <a:p>
            <a:pPr lvl="1"/>
            <a:r>
              <a:rPr lang="en-US" dirty="0" smtClean="0"/>
              <a:t>Curated post-submission</a:t>
            </a:r>
          </a:p>
          <a:p>
            <a:r>
              <a:rPr lang="en-US" b="1" dirty="0" smtClean="0"/>
              <a:t>At time of submission</a:t>
            </a:r>
          </a:p>
          <a:p>
            <a:r>
              <a:rPr lang="en-US" b="1" dirty="0" smtClean="0"/>
              <a:t>Prospective</a:t>
            </a:r>
          </a:p>
          <a:p>
            <a:pPr lvl="1"/>
            <a:r>
              <a:rPr lang="en-US" dirty="0" smtClean="0"/>
              <a:t>As part of the data generation and analysis phase</a:t>
            </a:r>
          </a:p>
          <a:p>
            <a:pPr lvl="2"/>
            <a:r>
              <a:rPr lang="en-US" u="sng" dirty="0" smtClean="0"/>
              <a:t>Observation</a:t>
            </a:r>
            <a:r>
              <a:rPr lang="en-US" dirty="0" smtClean="0"/>
              <a:t>: a </a:t>
            </a:r>
            <a:r>
              <a:rPr lang="en-US" b="1" dirty="0" smtClean="0"/>
              <a:t>significant minority </a:t>
            </a:r>
            <a:r>
              <a:rPr lang="en-US" dirty="0" smtClean="0"/>
              <a:t>of scientists are using cloud-based social coding repositories like </a:t>
            </a:r>
            <a:r>
              <a:rPr lang="en-US" dirty="0" err="1" smtClean="0"/>
              <a:t>GutHub</a:t>
            </a:r>
            <a:r>
              <a:rPr lang="en-US" dirty="0" smtClean="0"/>
              <a:t> to manage data files and ancillary artifacts</a:t>
            </a:r>
          </a:p>
          <a:p>
            <a:pPr lvl="2"/>
            <a:r>
              <a:rPr lang="en-US" u="sng" dirty="0" smtClean="0"/>
              <a:t>Goal</a:t>
            </a:r>
            <a:r>
              <a:rPr lang="en-US" dirty="0" smtClean="0"/>
              <a:t>: make </a:t>
            </a:r>
            <a:r>
              <a:rPr lang="en-US" dirty="0" smtClean="0"/>
              <a:t>metadata capture part of the process for this group of investigators</a:t>
            </a:r>
          </a:p>
          <a:p>
            <a:pPr lvl="3"/>
            <a:r>
              <a:rPr lang="en-US" dirty="0" err="1" smtClean="0"/>
              <a:t>BioCADDIE</a:t>
            </a:r>
            <a:r>
              <a:rPr lang="en-US" dirty="0" smtClean="0"/>
              <a:t>-GYM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749" y="4927600"/>
            <a:ext cx="1834317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38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LBNL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09600" y="6318249"/>
            <a:ext cx="3759200" cy="568325"/>
          </a:xfrm>
        </p:spPr>
        <p:txBody>
          <a:bodyPr/>
          <a:lstStyle/>
          <a:p>
            <a:r>
              <a:rPr lang="en-US" dirty="0" err="1" smtClean="0"/>
              <a:t>Jorrit</a:t>
            </a:r>
            <a:r>
              <a:rPr lang="en-US" dirty="0" smtClean="0"/>
              <a:t> </a:t>
            </a:r>
            <a:r>
              <a:rPr lang="en-US" dirty="0" err="1" smtClean="0"/>
              <a:t>Poelen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55613" y="2590800"/>
            <a:ext cx="4041775" cy="639762"/>
          </a:xfrm>
        </p:spPr>
        <p:txBody>
          <a:bodyPr/>
          <a:lstStyle/>
          <a:p>
            <a:r>
              <a:rPr lang="en-US" dirty="0" smtClean="0"/>
              <a:t>OHSU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03250" y="3230562"/>
            <a:ext cx="4041775" cy="3192992"/>
          </a:xfrm>
        </p:spPr>
        <p:txBody>
          <a:bodyPr/>
          <a:lstStyle/>
          <a:p>
            <a:r>
              <a:rPr lang="en-US" dirty="0" smtClean="0"/>
              <a:t>Kent </a:t>
            </a:r>
            <a:r>
              <a:rPr lang="en-US" dirty="0" err="1" smtClean="0"/>
              <a:t>Shefcheck</a:t>
            </a:r>
            <a:endParaRPr lang="en-US" dirty="0" smtClean="0"/>
          </a:p>
          <a:p>
            <a:r>
              <a:rPr lang="en-US" dirty="0" smtClean="0"/>
              <a:t>Nicole </a:t>
            </a:r>
            <a:r>
              <a:rPr lang="en-US" dirty="0" err="1" smtClean="0"/>
              <a:t>Vasilevsky</a:t>
            </a:r>
            <a:endParaRPr lang="en-US" dirty="0" smtClean="0"/>
          </a:p>
          <a:p>
            <a:r>
              <a:rPr lang="en-US" dirty="0" smtClean="0"/>
              <a:t>Tom </a:t>
            </a:r>
            <a:r>
              <a:rPr lang="en-US" dirty="0" err="1" smtClean="0"/>
              <a:t>Conlin</a:t>
            </a:r>
            <a:endParaRPr lang="en-US" dirty="0" smtClean="0"/>
          </a:p>
          <a:p>
            <a:r>
              <a:rPr lang="en-US" dirty="0" smtClean="0"/>
              <a:t>Julie </a:t>
            </a:r>
            <a:r>
              <a:rPr lang="en-US" dirty="0" err="1" smtClean="0"/>
              <a:t>McMurry</a:t>
            </a:r>
            <a:endParaRPr lang="en-US" dirty="0" smtClean="0"/>
          </a:p>
          <a:p>
            <a:r>
              <a:rPr lang="en-US" dirty="0" smtClean="0"/>
              <a:t>Matt Brush</a:t>
            </a:r>
          </a:p>
          <a:p>
            <a:r>
              <a:rPr lang="en-US" dirty="0" smtClean="0"/>
              <a:t>Melissa Haendel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57200" y="5712354"/>
            <a:ext cx="4041775" cy="639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GLOBI</a:t>
            </a:r>
            <a:endParaRPr lang="en-US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609600" y="2327275"/>
            <a:ext cx="3759200" cy="568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Nicole Washington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32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0"/>
            <a:ext cx="7676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53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BioCADDIE</a:t>
            </a:r>
            <a:r>
              <a:rPr lang="en-US" dirty="0" smtClean="0"/>
              <a:t>-GYM: System 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Instant creation of repository from template</a:t>
            </a:r>
          </a:p>
          <a:p>
            <a:r>
              <a:rPr lang="en-US" dirty="0" smtClean="0"/>
              <a:t>Describe data in YAML</a:t>
            </a:r>
          </a:p>
          <a:p>
            <a:r>
              <a:rPr lang="en-US" dirty="0" smtClean="0"/>
              <a:t>Local publishing via GitHub pages</a:t>
            </a:r>
          </a:p>
          <a:p>
            <a:r>
              <a:rPr lang="en-US" dirty="0" smtClean="0"/>
              <a:t>Harvesting and querying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329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7" y="933575"/>
            <a:ext cx="7535333" cy="41974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86945" y="244501"/>
            <a:ext cx="4268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https://biodatasets.github.io/mybiocaddie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07079" y="5191403"/>
            <a:ext cx="49624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hlinkClick r:id="rId4"/>
              </a:rPr>
              <a:t>http://bit.ly/</a:t>
            </a:r>
            <a:r>
              <a:rPr lang="en-US" sz="3600" dirty="0" smtClean="0">
                <a:hlinkClick r:id="rId4"/>
              </a:rPr>
              <a:t>mybiocaddie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2877604" y="5950003"/>
            <a:ext cx="15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Template Site</a:t>
            </a:r>
            <a:endParaRPr lang="en-US" b="1" dirty="0"/>
          </a:p>
        </p:txBody>
      </p:sp>
      <p:sp>
        <p:nvSpPr>
          <p:cNvPr id="7" name="Freeform 6"/>
          <p:cNvSpPr/>
          <p:nvPr/>
        </p:nvSpPr>
        <p:spPr>
          <a:xfrm>
            <a:off x="6350000" y="1083733"/>
            <a:ext cx="1117600" cy="778934"/>
          </a:xfrm>
          <a:custGeom>
            <a:avLst/>
            <a:gdLst>
              <a:gd name="connsiteX0" fmla="*/ 677333 w 1117600"/>
              <a:gd name="connsiteY0" fmla="*/ 778934 h 778934"/>
              <a:gd name="connsiteX1" fmla="*/ 220133 w 1117600"/>
              <a:gd name="connsiteY1" fmla="*/ 677334 h 778934"/>
              <a:gd name="connsiteX2" fmla="*/ 0 w 1117600"/>
              <a:gd name="connsiteY2" fmla="*/ 440267 h 778934"/>
              <a:gd name="connsiteX3" fmla="*/ 101600 w 1117600"/>
              <a:gd name="connsiteY3" fmla="*/ 169334 h 778934"/>
              <a:gd name="connsiteX4" fmla="*/ 778933 w 1117600"/>
              <a:gd name="connsiteY4" fmla="*/ 0 h 778934"/>
              <a:gd name="connsiteX5" fmla="*/ 999067 w 1117600"/>
              <a:gd name="connsiteY5" fmla="*/ 152400 h 778934"/>
              <a:gd name="connsiteX6" fmla="*/ 1117600 w 1117600"/>
              <a:gd name="connsiteY6" fmla="*/ 474134 h 778934"/>
              <a:gd name="connsiteX7" fmla="*/ 762000 w 1117600"/>
              <a:gd name="connsiteY7" fmla="*/ 762000 h 778934"/>
              <a:gd name="connsiteX8" fmla="*/ 677333 w 1117600"/>
              <a:gd name="connsiteY8" fmla="*/ 778934 h 77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7600" h="778934">
                <a:moveTo>
                  <a:pt x="677333" y="778934"/>
                </a:moveTo>
                <a:lnTo>
                  <a:pt x="220133" y="677334"/>
                </a:lnTo>
                <a:lnTo>
                  <a:pt x="0" y="440267"/>
                </a:lnTo>
                <a:lnTo>
                  <a:pt x="101600" y="169334"/>
                </a:lnTo>
                <a:lnTo>
                  <a:pt x="778933" y="0"/>
                </a:lnTo>
                <a:lnTo>
                  <a:pt x="999067" y="152400"/>
                </a:lnTo>
                <a:lnTo>
                  <a:pt x="1117600" y="474134"/>
                </a:lnTo>
                <a:lnTo>
                  <a:pt x="762000" y="762000"/>
                </a:lnTo>
                <a:lnTo>
                  <a:pt x="677333" y="778934"/>
                </a:lnTo>
                <a:close/>
              </a:path>
            </a:pathLst>
          </a:custGeom>
          <a:noFill/>
          <a:ln w="76200" cmpd="sng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43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300"/>
            <a:ext cx="9144000" cy="56430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7900"/>
            <a:ext cx="9253457" cy="371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59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36934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>
            <a:off x="660400" y="4991134"/>
            <a:ext cx="711200" cy="94826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58377" y="5939400"/>
            <a:ext cx="2286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/>
              <a:t>Customize these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879942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700"/>
            <a:ext cx="9144000" cy="45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29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300"/>
            <a:ext cx="9144000" cy="43310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83529" y="5936734"/>
            <a:ext cx="4601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</a:t>
            </a:r>
            <a:r>
              <a:rPr lang="en-US" dirty="0" smtClean="0">
                <a:hlinkClick r:id="rId3"/>
              </a:rPr>
              <a:t>/{{YOURNAME}}.github.io</a:t>
            </a:r>
            <a:r>
              <a:rPr lang="en-US" dirty="0">
                <a:hlinkClick r:id="rId3"/>
              </a:rPr>
              <a:t>/mybiocaddie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Immediate publication on personal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744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4040</TotalTime>
  <Words>360</Words>
  <Application>Microsoft Macintosh PowerPoint</Application>
  <PresentationFormat>On-screen Show (4:3)</PresentationFormat>
  <Paragraphs>90</Paragraphs>
  <Slides>20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BioCADDIE Harvester Project: Distributed Data Discovery using GitHub, YAML and Markdown  </vt:lpstr>
      <vt:lpstr>Models of metadata curation</vt:lpstr>
      <vt:lpstr>PowerPoint Presentation</vt:lpstr>
      <vt:lpstr>BioCADDIE-GYM: System walkthrough</vt:lpstr>
      <vt:lpstr>PowerPoint Presentation</vt:lpstr>
      <vt:lpstr>PowerPoint Presentation</vt:lpstr>
      <vt:lpstr>PowerPoint Presentation</vt:lpstr>
      <vt:lpstr>PowerPoint Presentation</vt:lpstr>
      <vt:lpstr>Immediate publication on personal 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Progress on milestones</vt:lpstr>
      <vt:lpstr>Finishing up pilot</vt:lpstr>
      <vt:lpstr>Acknowledgments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BioCADDIE Harvester Project </dc:title>
  <dc:creator>Chris Mungall</dc:creator>
  <cp:lastModifiedBy>Chris Mungall</cp:lastModifiedBy>
  <cp:revision>214</cp:revision>
  <dcterms:created xsi:type="dcterms:W3CDTF">2015-10-18T23:00:35Z</dcterms:created>
  <dcterms:modified xsi:type="dcterms:W3CDTF">2016-09-11T17:41:18Z</dcterms:modified>
</cp:coreProperties>
</file>